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67" r:id="rId3"/>
    <p:sldId id="269" r:id="rId4"/>
    <p:sldId id="271" r:id="rId5"/>
    <p:sldId id="274" r:id="rId6"/>
    <p:sldId id="272" r:id="rId7"/>
    <p:sldId id="324" r:id="rId8"/>
    <p:sldId id="275" r:id="rId9"/>
    <p:sldId id="276" r:id="rId10"/>
    <p:sldId id="277" r:id="rId11"/>
    <p:sldId id="280" r:id="rId12"/>
    <p:sldId id="279" r:id="rId13"/>
    <p:sldId id="278" r:id="rId14"/>
    <p:sldId id="281" r:id="rId15"/>
    <p:sldId id="282" r:id="rId16"/>
    <p:sldId id="325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83" r:id="rId26"/>
    <p:sldId id="292" r:id="rId27"/>
    <p:sldId id="294" r:id="rId28"/>
    <p:sldId id="293" r:id="rId29"/>
    <p:sldId id="297" r:id="rId30"/>
    <p:sldId id="298" r:id="rId31"/>
    <p:sldId id="300" r:id="rId32"/>
    <p:sldId id="299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12" r:id="rId41"/>
    <p:sldId id="295" r:id="rId42"/>
    <p:sldId id="296" r:id="rId43"/>
    <p:sldId id="308" r:id="rId44"/>
    <p:sldId id="309" r:id="rId45"/>
    <p:sldId id="310" r:id="rId46"/>
    <p:sldId id="311" r:id="rId47"/>
    <p:sldId id="313" r:id="rId48"/>
    <p:sldId id="314" r:id="rId49"/>
    <p:sldId id="315" r:id="rId50"/>
    <p:sldId id="316" r:id="rId51"/>
    <p:sldId id="317" r:id="rId52"/>
    <p:sldId id="319" r:id="rId53"/>
    <p:sldId id="320" r:id="rId54"/>
    <p:sldId id="321" r:id="rId55"/>
    <p:sldId id="322" r:id="rId56"/>
    <p:sldId id="318" r:id="rId57"/>
    <p:sldId id="323" r:id="rId5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2173" autoAdjust="0"/>
  </p:normalViewPr>
  <p:slideViewPr>
    <p:cSldViewPr snapToGrid="0">
      <p:cViewPr>
        <p:scale>
          <a:sx n="66" d="100"/>
          <a:sy n="66" d="100"/>
        </p:scale>
        <p:origin x="156" y="1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CA0680-4C68-400E-9D99-25CCDC418FF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2019/1/7</a:t>
            </a:fld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DE4C80B-8910-445E-8D30-7A590951118B}" type="slidenum"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947690C-47BF-47A4-B05D-0432ABB87517}" type="datetime1">
              <a:rPr lang="zh-CN" altLang="en-US" smtClean="0"/>
              <a:pPr/>
              <a:t>2019/1/7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81F1E7-4EFD-4BFF-B438-FCD52FD36B17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74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altLang="zh-CN" noProof="0" smtClean="0"/>
              <a:pPr/>
              <a:t>55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927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altLang="zh-CN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54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rtlCol="0" anchor="ctr">
            <a:normAutofit/>
          </a:bodyPr>
          <a:lstStyle>
            <a:lvl1pPr algn="l">
              <a:defRPr sz="5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cxnSp>
        <p:nvCxnSpPr>
          <p:cNvPr id="8" name="直接连接符​​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smtClean="0"/>
              <a:t>单击以编辑母版副标题样式</a:t>
            </a:r>
            <a:endParaRPr dirty="0"/>
          </a:p>
        </p:txBody>
      </p:sp>
      <p:pic>
        <p:nvPicPr>
          <p:cNvPr id="9" name="图片 8" descr="试管特写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0FB01C-453B-4669-838C-6083CF54755C}" type="datetime1">
              <a:rPr lang="zh-CN" altLang="en-US" smtClean="0"/>
              <a:pPr/>
              <a:t>2019/1/7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F4C9F40-B079-4B71-A627-7266DFEA7F0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DC05F9-0AC2-4D4C-9817-191EAFC449A8}" type="datetime1">
              <a:rPr lang="zh-CN" altLang="en-US" smtClean="0"/>
              <a:pPr/>
              <a:t>2019/1/7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BB9980C-DD30-4AC3-853D-5A181F32B344}" type="datetime1">
              <a:rPr lang="zh-CN" altLang="en-US" smtClean="0"/>
              <a:pPr/>
              <a:t>2019/1/7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rtlCol="0" anchor="b">
            <a:normAutofit/>
          </a:bodyPr>
          <a:lstStyle>
            <a:lvl1pPr>
              <a:defRPr sz="5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cxnSp>
        <p:nvCxnSpPr>
          <p:cNvPr id="8" name="直接连接符​​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 rtlCol="0"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 rtlCol="0"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7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7A0AF8-91F1-4FEF-8C8E-9AD204E42954}" type="datetime1">
              <a:rPr lang="zh-CN" altLang="en-US" smtClean="0"/>
              <a:pPr/>
              <a:t>2019/1/7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rtlCol="0"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 rtlCol="0"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rtlCol="0"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 rtlCol="0"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9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日期占位符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EF4ADF-2152-4F79-87D6-2F2FD14C928D}" type="datetime1">
              <a:rPr lang="zh-CN" altLang="en-US" smtClean="0"/>
              <a:pPr/>
              <a:t>2019/1/7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5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3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3136F2-6EEE-4B79-9693-35C44BD16280}" type="datetime1">
              <a:rPr lang="zh-CN" altLang="en-US" smtClean="0"/>
              <a:pPr/>
              <a:t>2019/1/7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5D1CD9-CF5A-48FB-91D8-7EF99BAC1C0C}" type="datetime1">
              <a:rPr lang="zh-CN" altLang="en-US" smtClean="0"/>
              <a:pPr/>
              <a:t>2019/1/7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rtlCol="0" anchor="t">
            <a:normAutofit/>
          </a:bodyPr>
          <a:lstStyle>
            <a:lvl1pPr>
              <a:defRPr sz="2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 rtlCol="0">
            <a:normAutofit/>
          </a:bodyPr>
          <a:lstStyle>
            <a:lvl1pPr>
              <a:defRPr sz="2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rtlCol="0" anchor="t">
            <a:normAutofit/>
          </a:bodyPr>
          <a:lstStyle>
            <a:lvl1pPr>
              <a:defRPr sz="2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smtClean="0"/>
              <a:t>单击图标添加图片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F4C9F40-B079-4B71-A627-7266DFEA7F0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8A97A38-4C3D-4314-84B0-10F2742CF5CE}" type="datetime1">
              <a:rPr lang="zh-CN" altLang="en-US" smtClean="0"/>
              <a:pPr/>
              <a:t>2019/1/7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sk2z/Train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排序算法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曹建勋</a:t>
            </a:r>
            <a:endParaRPr lang="zh-cn" dirty="0">
              <a:solidFill>
                <a:schemeClr val="tx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插入排序</a:t>
            </a:r>
            <a:endParaRPr lang="en-US" altLang="zh-CN" dirty="0" smtClean="0"/>
          </a:p>
          <a:p>
            <a:pPr lvl="1"/>
            <a:r>
              <a:rPr lang="zh-CN" altLang="en-US" dirty="0"/>
              <a:t>选择排序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冒泡</a:t>
            </a:r>
            <a:r>
              <a:rPr lang="zh-CN" altLang="en-US" b="1" dirty="0" smtClean="0">
                <a:solidFill>
                  <a:srgbClr val="FF0000"/>
                </a:solidFill>
              </a:rPr>
              <a:t>排序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392382" y="3756717"/>
            <a:ext cx="10515600" cy="332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smtClean="0"/>
              <a:t>BUBBLE-SORT(A)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 1 to A.length-1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for j = 1 to </a:t>
            </a:r>
            <a:r>
              <a:rPr lang="en-US" altLang="zh-CN" dirty="0" err="1" smtClean="0"/>
              <a:t>A.length-i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en-US" altLang="zh-CN" dirty="0" smtClean="0"/>
              <a:t>if 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[j] &gt; 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[j+1]</a:t>
            </a:r>
          </a:p>
          <a:p>
            <a:pPr lvl="4">
              <a:lnSpc>
                <a:spcPct val="150000"/>
              </a:lnSpc>
            </a:pPr>
            <a:r>
              <a:rPr lang="en-US" altLang="zh-CN" dirty="0" smtClean="0"/>
              <a:t>Swap(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[j], 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[j+1])</a:t>
            </a:r>
          </a:p>
        </p:txBody>
      </p:sp>
    </p:spTree>
    <p:extLst>
      <p:ext uri="{BB962C8B-B14F-4D97-AF65-F5344CB8AC3E}">
        <p14:creationId xmlns:p14="http://schemas.microsoft.com/office/powerpoint/2010/main" val="3438816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编程练习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564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</a:t>
            </a:r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714500"/>
            <a:ext cx="10058400" cy="5000336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Step 1. </a:t>
            </a:r>
            <a:r>
              <a:rPr lang="zh-CN" altLang="en-US" sz="2000" dirty="0" smtClean="0"/>
              <a:t>安装</a:t>
            </a:r>
            <a:r>
              <a:rPr lang="en-US" altLang="zh-CN" sz="2000" dirty="0" err="1" smtClean="0"/>
              <a:t>Github</a:t>
            </a:r>
            <a:r>
              <a:rPr lang="en-US" altLang="zh-CN" sz="2000" dirty="0" smtClean="0"/>
              <a:t> Desktop</a:t>
            </a:r>
            <a:r>
              <a:rPr lang="zh-CN" altLang="en-US" sz="2000" dirty="0" smtClean="0"/>
              <a:t>并注册账号</a:t>
            </a:r>
            <a:endParaRPr lang="en-US" altLang="zh-CN" sz="2000" dirty="0" smtClean="0"/>
          </a:p>
          <a:p>
            <a:r>
              <a:rPr lang="en-US" altLang="zh-CN" sz="2000" dirty="0" smtClean="0"/>
              <a:t>Step 2.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点击</a:t>
            </a:r>
            <a:r>
              <a:rPr lang="en-US" altLang="zh-CN" sz="2000" dirty="0" smtClean="0"/>
              <a:t>File-&gt;Clone Repo</a:t>
            </a:r>
            <a:r>
              <a:rPr lang="zh-CN" altLang="en-US" sz="2000" dirty="0" smtClean="0"/>
              <a:t>，选择</a:t>
            </a:r>
            <a:r>
              <a:rPr lang="en-US" altLang="zh-CN" sz="2000" dirty="0" smtClean="0"/>
              <a:t>URL</a:t>
            </a:r>
            <a:r>
              <a:rPr lang="zh-CN" altLang="en-US" sz="2000" dirty="0" smtClean="0"/>
              <a:t>，输入网址：</a:t>
            </a:r>
            <a:endParaRPr lang="en-US" altLang="zh-CN" sz="2000" dirty="0" smtClean="0"/>
          </a:p>
          <a:p>
            <a:pPr algn="ctr"/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github.com/scsk2z/Training</a:t>
            </a:r>
            <a:endParaRPr lang="en-US" altLang="zh-CN" sz="2000" dirty="0" smtClean="0"/>
          </a:p>
          <a:p>
            <a:r>
              <a:rPr lang="en-US" altLang="zh-CN" sz="2000" dirty="0" smtClean="0"/>
              <a:t>Step 3. </a:t>
            </a:r>
            <a:r>
              <a:rPr lang="zh-CN" altLang="en-US" sz="2000" dirty="0" smtClean="0"/>
              <a:t>完成</a:t>
            </a:r>
            <a:r>
              <a:rPr lang="en-US" altLang="zh-CN" sz="2000" dirty="0" smtClean="0"/>
              <a:t>01_Sort</a:t>
            </a:r>
            <a:r>
              <a:rPr lang="zh-CN" altLang="en-US" sz="2000" dirty="0" smtClean="0"/>
              <a:t>文件夹中</a:t>
            </a:r>
            <a:r>
              <a:rPr lang="en-US" altLang="zh-CN" sz="2000" dirty="0" err="1" smtClean="0"/>
              <a:t>MySort.cs</a:t>
            </a:r>
            <a:r>
              <a:rPr lang="zh-CN" altLang="en-US" sz="2000" dirty="0" smtClean="0"/>
              <a:t>中的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个函数：</a:t>
            </a:r>
            <a:endParaRPr lang="en-US" altLang="zh-CN" sz="2000" dirty="0" smtClean="0"/>
          </a:p>
          <a:p>
            <a:pPr lvl="3"/>
            <a:r>
              <a:rPr lang="en-US" altLang="zh-CN" sz="2000" dirty="0"/>
              <a:t>public bool </a:t>
            </a:r>
            <a:r>
              <a:rPr lang="en-US" altLang="zh-CN" sz="2000" dirty="0" err="1"/>
              <a:t>IsSorted</a:t>
            </a:r>
            <a:r>
              <a:rPr lang="en-US" altLang="zh-CN" sz="2000" dirty="0"/>
              <a:t>(int[] </a:t>
            </a:r>
            <a:r>
              <a:rPr lang="en-US" altLang="zh-CN" sz="2000" dirty="0" err="1"/>
              <a:t>num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3"/>
            <a:r>
              <a:rPr lang="en-US" altLang="zh-CN" sz="2000" dirty="0"/>
              <a:t>public void Swap(int[] </a:t>
            </a:r>
            <a:r>
              <a:rPr lang="en-US" altLang="zh-CN" sz="2000" dirty="0" err="1"/>
              <a:t>num</a:t>
            </a:r>
            <a:r>
              <a:rPr lang="en-US" altLang="zh-CN" sz="2000" dirty="0"/>
              <a:t>, int a, int b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3"/>
            <a:r>
              <a:rPr lang="en-US" altLang="zh-CN" sz="2000" dirty="0"/>
              <a:t>public void </a:t>
            </a:r>
            <a:r>
              <a:rPr lang="en-US" altLang="zh-CN" sz="2000" dirty="0" err="1"/>
              <a:t>InsertSort</a:t>
            </a:r>
            <a:r>
              <a:rPr lang="en-US" altLang="zh-CN" sz="2000" dirty="0"/>
              <a:t>(int[] </a:t>
            </a:r>
            <a:r>
              <a:rPr lang="en-US" altLang="zh-CN" sz="2000" dirty="0" err="1"/>
              <a:t>num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3"/>
            <a:r>
              <a:rPr lang="en-US" altLang="zh-CN" sz="2000" dirty="0"/>
              <a:t>public void </a:t>
            </a:r>
            <a:r>
              <a:rPr lang="en-US" altLang="zh-CN" sz="2000" dirty="0" err="1"/>
              <a:t>BubbleSort</a:t>
            </a:r>
            <a:r>
              <a:rPr lang="en-US" altLang="zh-CN" sz="2000" dirty="0"/>
              <a:t>(int[] </a:t>
            </a:r>
            <a:r>
              <a:rPr lang="en-US" altLang="zh-CN" sz="2000" dirty="0" err="1"/>
              <a:t>num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3"/>
            <a:r>
              <a:rPr lang="en-US" altLang="zh-CN" sz="2000" dirty="0"/>
              <a:t>public void </a:t>
            </a:r>
            <a:r>
              <a:rPr lang="en-US" altLang="zh-CN" sz="2000" dirty="0" err="1"/>
              <a:t>SelectionSort</a:t>
            </a:r>
            <a:r>
              <a:rPr lang="en-US" altLang="zh-CN" sz="2000" dirty="0"/>
              <a:t>(int[] </a:t>
            </a:r>
            <a:r>
              <a:rPr lang="en-US" altLang="zh-CN" sz="2000" dirty="0" err="1"/>
              <a:t>num</a:t>
            </a:r>
            <a:r>
              <a:rPr lang="en-US" altLang="zh-CN" sz="2000" dirty="0" smtClean="0"/>
              <a:t>)</a:t>
            </a:r>
          </a:p>
          <a:p>
            <a:pPr marL="320040" lvl="1" indent="0">
              <a:buNone/>
            </a:pPr>
            <a:r>
              <a:rPr lang="zh-CN" altLang="en-US" dirty="0"/>
              <a:t>并在主函数中调用</a:t>
            </a:r>
            <a:r>
              <a:rPr lang="en-US" altLang="zh-CN" dirty="0" err="1"/>
              <a:t>mySort.InsertSort</a:t>
            </a:r>
            <a:r>
              <a:rPr lang="en-US" altLang="zh-CN" dirty="0"/>
              <a:t>(</a:t>
            </a:r>
            <a:r>
              <a:rPr lang="en-US" altLang="zh-CN" dirty="0" err="1"/>
              <a:t>testArray</a:t>
            </a:r>
            <a:r>
              <a:rPr lang="en-US" altLang="zh-CN" dirty="0"/>
              <a:t>)</a:t>
            </a:r>
            <a:r>
              <a:rPr lang="zh-CN" altLang="en-US" dirty="0"/>
              <a:t>等</a:t>
            </a:r>
            <a:r>
              <a:rPr lang="en-US" altLang="zh-CN" dirty="0"/>
              <a:t>3</a:t>
            </a:r>
            <a:r>
              <a:rPr lang="zh-CN" altLang="en-US" dirty="0"/>
              <a:t>个函数验证算法正确性。</a:t>
            </a:r>
            <a:endParaRPr lang="en-US" altLang="zh-CN" dirty="0"/>
          </a:p>
          <a:p>
            <a:pPr marL="320040" lvl="1" indent="0">
              <a:buNone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2078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简单排序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插入排序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选择排序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冒泡排序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时间复杂</a:t>
            </a:r>
            <a:r>
              <a:rPr lang="zh-CN" altLang="en-US" dirty="0" smtClean="0"/>
              <a:t>度分析</a:t>
            </a:r>
            <a:endParaRPr lang="en-US" altLang="zh-CN" dirty="0" smtClean="0"/>
          </a:p>
          <a:p>
            <a:pPr lvl="2">
              <a:lnSpc>
                <a:spcPct val="150000"/>
              </a:lnSpc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13107" y="4278899"/>
                <a:ext cx="216578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07" y="4278899"/>
                <a:ext cx="21657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133744" y="5272190"/>
            <a:ext cx="9924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有没有时间复杂度更低的算法？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0370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合并</a:t>
            </a:r>
            <a:r>
              <a:rPr lang="zh-CN" altLang="en-US" dirty="0" smtClean="0"/>
              <a:t>：将子问题的解合并为原问题的解。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835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合并</a:t>
            </a:r>
            <a:r>
              <a:rPr lang="zh-CN" altLang="en-US" dirty="0" smtClean="0"/>
              <a:t>：将子问题的解合并为原问题的解。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026" name="Picture 2" descr="https://images2015.cnblogs.com/blog/1024555/201612/1024555-20161218163120151-4522837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7" r="17523" b="51752"/>
          <a:stretch/>
        </p:blipFill>
        <p:spPr bwMode="auto">
          <a:xfrm>
            <a:off x="2372530" y="3746500"/>
            <a:ext cx="7310484" cy="302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240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合并</a:t>
            </a:r>
            <a:r>
              <a:rPr lang="zh-CN" altLang="en-US" dirty="0" smtClean="0"/>
              <a:t>：将子问题的解合并为原问题的解。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026" name="Picture 2" descr="https://images2015.cnblogs.com/blog/1024555/201612/1024555-20161218163120151-4522837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0" r="17613" b="9297"/>
          <a:stretch/>
        </p:blipFill>
        <p:spPr bwMode="auto">
          <a:xfrm>
            <a:off x="2721142" y="3715351"/>
            <a:ext cx="6749716" cy="303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325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合并</a:t>
            </a:r>
            <a:r>
              <a:rPr lang="zh-CN" altLang="en-US" b="1" dirty="0" smtClean="0"/>
              <a:t>：将子问题的解合并为原问题的解。</a:t>
            </a:r>
            <a:endParaRPr lang="en-US" altLang="zh-CN" b="1" dirty="0" smtClean="0"/>
          </a:p>
          <a:p>
            <a:pPr lvl="1"/>
            <a:endParaRPr lang="zh-CN" altLang="en-US" b="1" dirty="0"/>
          </a:p>
        </p:txBody>
      </p:sp>
      <p:pic>
        <p:nvPicPr>
          <p:cNvPr id="4" name="Picture 2" descr="https://images2015.cnblogs.com/blog/1024555/201612/1024555-20161218194508761-4681695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03"/>
          <a:stretch/>
        </p:blipFill>
        <p:spPr bwMode="auto">
          <a:xfrm>
            <a:off x="0" y="4106930"/>
            <a:ext cx="12192000" cy="275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789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合并</a:t>
            </a:r>
            <a:r>
              <a:rPr lang="zh-CN" altLang="en-US" b="1" dirty="0" smtClean="0"/>
              <a:t>：将子问题的解合并为原问题的解。</a:t>
            </a:r>
            <a:endParaRPr lang="en-US" altLang="zh-CN" b="1" dirty="0" smtClean="0"/>
          </a:p>
          <a:p>
            <a:pPr lvl="1"/>
            <a:endParaRPr lang="zh-CN" altLang="en-US" b="1" dirty="0"/>
          </a:p>
        </p:txBody>
      </p:sp>
      <p:pic>
        <p:nvPicPr>
          <p:cNvPr id="4" name="Picture 2" descr="https://images2015.cnblogs.com/blog/1024555/201612/1024555-20161218194508761-4681695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5852" r="2" b="48651"/>
          <a:stretch/>
        </p:blipFill>
        <p:spPr bwMode="auto">
          <a:xfrm>
            <a:off x="0" y="4106930"/>
            <a:ext cx="12192000" cy="275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31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合并</a:t>
            </a:r>
            <a:r>
              <a:rPr lang="zh-CN" altLang="en-US" b="1" dirty="0" smtClean="0"/>
              <a:t>：将子问题的解合并为原问题的解。</a:t>
            </a:r>
            <a:endParaRPr lang="en-US" altLang="zh-CN" b="1" dirty="0" smtClean="0"/>
          </a:p>
          <a:p>
            <a:pPr lvl="1"/>
            <a:endParaRPr lang="zh-CN" altLang="en-US" b="1" dirty="0"/>
          </a:p>
        </p:txBody>
      </p:sp>
      <p:pic>
        <p:nvPicPr>
          <p:cNvPr id="4" name="Picture 2" descr="https://images2015.cnblogs.com/blog/1024555/201612/1024555-20161218194508761-4681695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" t="50420" r="151" b="26009"/>
          <a:stretch/>
        </p:blipFill>
        <p:spPr bwMode="auto">
          <a:xfrm>
            <a:off x="0" y="4314749"/>
            <a:ext cx="12192000" cy="25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013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排序算法问题描述与分类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排序算法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给定一</a:t>
                </a:r>
                <a:r>
                  <a:rPr lang="zh-CN" altLang="en-US" dirty="0" smtClean="0"/>
                  <a:t>个序列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 smtClean="0"/>
                  <a:t>，按规定顺序将</a:t>
                </a:r>
                <a:r>
                  <a:rPr lang="en-US" altLang="zh-CN" dirty="0" smtClean="0"/>
                  <a:t>S</a:t>
                </a:r>
                <a:r>
                  <a:rPr lang="zh-CN" altLang="en-US" dirty="0"/>
                  <a:t>重新</a:t>
                </a:r>
                <a:r>
                  <a:rPr lang="zh-CN" altLang="en-US" dirty="0" smtClean="0"/>
                  <a:t>排列为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不失</a:t>
                </a:r>
                <a:r>
                  <a:rPr lang="zh-CN" altLang="en-US" dirty="0" smtClean="0"/>
                  <a:t>一般性，后面将采用升序排列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排序算法的稳定性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如果序列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中存在两个元素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经过排序后变为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且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保证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𝑎𝑗</m:t>
                    </m:r>
                  </m:oMath>
                </a14:m>
                <a:r>
                  <a:rPr lang="zh-CN" altLang="en-US" dirty="0" smtClean="0"/>
                  <a:t>，则称该排序算法是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稳定的</a:t>
                </a:r>
                <a:r>
                  <a:rPr lang="zh-CN" altLang="en-US" dirty="0" smtClean="0"/>
                  <a:t>，否则称为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不稳定的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稳定性在部分排序场景中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非常重要</a:t>
                </a:r>
                <a:r>
                  <a:rPr lang="zh-CN" altLang="en-US" dirty="0" smtClean="0"/>
                  <a:t>！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73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合并</a:t>
            </a:r>
            <a:r>
              <a:rPr lang="zh-CN" altLang="en-US" b="1" dirty="0" smtClean="0"/>
              <a:t>：将子问题的解合并为原问题的解。</a:t>
            </a:r>
            <a:endParaRPr lang="en-US" altLang="zh-CN" b="1" dirty="0" smtClean="0"/>
          </a:p>
          <a:p>
            <a:pPr lvl="1"/>
            <a:endParaRPr lang="zh-CN" altLang="en-US" b="1" dirty="0"/>
          </a:p>
        </p:txBody>
      </p:sp>
      <p:pic>
        <p:nvPicPr>
          <p:cNvPr id="4" name="Picture 2" descr="https://images2015.cnblogs.com/blog/1024555/201612/1024555-20161218194508761-4681695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73961" r="76" b="542"/>
          <a:stretch/>
        </p:blipFill>
        <p:spPr bwMode="auto">
          <a:xfrm>
            <a:off x="0" y="4106930"/>
            <a:ext cx="12192000" cy="275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19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合并</a:t>
            </a:r>
            <a:r>
              <a:rPr lang="zh-CN" altLang="en-US" b="1" dirty="0" smtClean="0"/>
              <a:t>：将子问题的解合并为原问题的解。</a:t>
            </a:r>
            <a:endParaRPr lang="en-US" altLang="zh-CN" b="1" dirty="0" smtClean="0"/>
          </a:p>
          <a:p>
            <a:pPr lvl="1"/>
            <a:endParaRPr lang="zh-CN" altLang="en-US" b="1" dirty="0"/>
          </a:p>
        </p:txBody>
      </p:sp>
      <p:pic>
        <p:nvPicPr>
          <p:cNvPr id="5" name="Picture 4" descr="https://images2015.cnblogs.com/blog/1024555/201612/1024555-20161218194621308-58801022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4"/>
          <a:stretch/>
        </p:blipFill>
        <p:spPr bwMode="auto">
          <a:xfrm>
            <a:off x="0" y="4132761"/>
            <a:ext cx="12191999" cy="272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4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合并</a:t>
            </a:r>
            <a:r>
              <a:rPr lang="zh-CN" altLang="en-US" b="1" dirty="0" smtClean="0"/>
              <a:t>：将子问题的解合并为原问题的解。</a:t>
            </a:r>
            <a:endParaRPr lang="en-US" altLang="zh-CN" b="1" dirty="0" smtClean="0"/>
          </a:p>
          <a:p>
            <a:pPr lvl="1"/>
            <a:endParaRPr lang="zh-CN" altLang="en-US" b="1" dirty="0"/>
          </a:p>
        </p:txBody>
      </p:sp>
      <p:pic>
        <p:nvPicPr>
          <p:cNvPr id="5" name="Picture 4" descr="https://images2015.cnblogs.com/blog/1024555/201612/1024555-20161218194621308-58801022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64" b="6380"/>
          <a:stretch/>
        </p:blipFill>
        <p:spPr bwMode="auto">
          <a:xfrm>
            <a:off x="0" y="4132761"/>
            <a:ext cx="12191999" cy="272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607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合并</a:t>
            </a:r>
            <a:r>
              <a:rPr lang="zh-CN" altLang="en-US" b="1" dirty="0" smtClean="0"/>
              <a:t>：将子问题的解合并为原问题的解。</a:t>
            </a:r>
            <a:endParaRPr lang="en-US" altLang="zh-CN" b="1" dirty="0" smtClean="0"/>
          </a:p>
          <a:p>
            <a:pPr lvl="1"/>
            <a:endParaRPr lang="zh-CN" altLang="en-US" b="1" dirty="0"/>
          </a:p>
        </p:txBody>
      </p:sp>
      <p:pic>
        <p:nvPicPr>
          <p:cNvPr id="5" name="Picture 4" descr="https://images2015.cnblogs.com/blog/1024555/201612/1024555-20161218194621308-58801022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64" b="6380"/>
          <a:stretch/>
        </p:blipFill>
        <p:spPr bwMode="auto">
          <a:xfrm>
            <a:off x="0" y="4132761"/>
            <a:ext cx="12191999" cy="272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30820" y="3209431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归并排序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7026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分治思想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分解</a:t>
            </a:r>
            <a:r>
              <a:rPr lang="zh-CN" altLang="en-US" dirty="0" smtClean="0"/>
              <a:t>：原问题分解为若干子问题，这些子问题是原问题的规模较小的实例。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解决</a:t>
            </a:r>
            <a:r>
              <a:rPr lang="zh-CN" altLang="en-US" dirty="0" smtClean="0"/>
              <a:t>：分别解决子问题，通常采用递归求解。边界条件需要直接求解。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合并</a:t>
            </a:r>
            <a:r>
              <a:rPr lang="zh-CN" altLang="en-US" b="1" dirty="0" smtClean="0"/>
              <a:t>：将子问题的解合并为原问题的解。</a:t>
            </a:r>
            <a:endParaRPr lang="en-US" altLang="zh-CN" b="1" dirty="0" smtClean="0"/>
          </a:p>
          <a:p>
            <a:pPr lvl="1"/>
            <a:endParaRPr lang="zh-CN" altLang="en-US" b="1" dirty="0"/>
          </a:p>
        </p:txBody>
      </p:sp>
      <p:pic>
        <p:nvPicPr>
          <p:cNvPr id="7170" name="Picture 2" descr="https://images2017.cnblogs.com/blog/849589/201710/849589-20171015230557043-3737501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02832"/>
            <a:ext cx="9984398" cy="527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233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归并排序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MergeSort</a:t>
            </a:r>
            <a:r>
              <a:rPr lang="en-US" altLang="zh-CN" dirty="0" smtClean="0"/>
              <a:t>(A, p, r)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</a:t>
            </a:r>
            <a:r>
              <a:rPr lang="en-US" altLang="zh-CN" dirty="0" smtClean="0"/>
              <a:t>f p &lt; r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q</a:t>
            </a:r>
            <a:r>
              <a:rPr lang="en-US" altLang="zh-CN" dirty="0" smtClean="0"/>
              <a:t> = (</a:t>
            </a:r>
            <a:r>
              <a:rPr lang="en-US" altLang="zh-CN" dirty="0" err="1" smtClean="0"/>
              <a:t>p+r</a:t>
            </a:r>
            <a:r>
              <a:rPr lang="en-US" altLang="zh-CN" dirty="0" smtClean="0"/>
              <a:t>)/2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 smtClean="0"/>
              <a:t>MergeSort</a:t>
            </a:r>
            <a:r>
              <a:rPr lang="en-US" altLang="zh-CN" dirty="0" smtClean="0"/>
              <a:t>(A, p ,q)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 smtClean="0"/>
              <a:t>MergeSort</a:t>
            </a:r>
            <a:r>
              <a:rPr lang="en-US" altLang="zh-CN" dirty="0" smtClean="0"/>
              <a:t>(A, q+1, r)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Merge(A, p , q, r)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745673" y="4719782"/>
            <a:ext cx="2447636" cy="6096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s://images2015.cnblogs.com/blog/1024555/201612/1024555-20161218163120151-45228375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37" y="1426844"/>
            <a:ext cx="7102764" cy="543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26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归并排序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MergeSort</a:t>
            </a:r>
            <a:r>
              <a:rPr lang="en-US" altLang="zh-CN" dirty="0" smtClean="0"/>
              <a:t>(A, p, r)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</a:t>
            </a:r>
            <a:r>
              <a:rPr lang="en-US" altLang="zh-CN" dirty="0" smtClean="0"/>
              <a:t>f p &lt; r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q</a:t>
            </a:r>
            <a:r>
              <a:rPr lang="en-US" altLang="zh-CN" dirty="0" smtClean="0"/>
              <a:t> = (</a:t>
            </a:r>
            <a:r>
              <a:rPr lang="en-US" altLang="zh-CN" dirty="0" err="1" smtClean="0"/>
              <a:t>p+r</a:t>
            </a:r>
            <a:r>
              <a:rPr lang="en-US" altLang="zh-CN" dirty="0" smtClean="0"/>
              <a:t>)/2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 smtClean="0"/>
              <a:t>MergeSort</a:t>
            </a:r>
            <a:r>
              <a:rPr lang="en-US" altLang="zh-CN" dirty="0" smtClean="0"/>
              <a:t>(A, p ,q)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 smtClean="0"/>
              <a:t>MergeSort</a:t>
            </a:r>
            <a:r>
              <a:rPr lang="en-US" altLang="zh-CN" dirty="0" smtClean="0"/>
              <a:t>(A, q, r)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Merge(A, p , q, r)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745673" y="4719782"/>
            <a:ext cx="2447636" cy="6096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29018" y="1607127"/>
            <a:ext cx="6870851" cy="41883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Let </a:t>
            </a:r>
            <a:r>
              <a:rPr lang="en-US" altLang="zh-CN" sz="2000" dirty="0" err="1" smtClean="0"/>
              <a:t>temp_array</a:t>
            </a:r>
            <a:r>
              <a:rPr lang="en-US" altLang="zh-CN" sz="2000" dirty="0" smtClean="0"/>
              <a:t> be new list;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left_start</a:t>
            </a:r>
            <a:r>
              <a:rPr lang="en-US" altLang="zh-CN" sz="2000" dirty="0" smtClean="0"/>
              <a:t> = p, </a:t>
            </a:r>
            <a:r>
              <a:rPr lang="en-US" altLang="zh-CN" sz="2000" dirty="0" err="1" smtClean="0"/>
              <a:t>left_end</a:t>
            </a:r>
            <a:r>
              <a:rPr lang="en-US" altLang="zh-CN" sz="2000" dirty="0" smtClean="0"/>
              <a:t> = q;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right_start</a:t>
            </a:r>
            <a:r>
              <a:rPr lang="en-US" altLang="zh-CN" sz="2000" dirty="0" smtClean="0"/>
              <a:t> = q, </a:t>
            </a:r>
            <a:r>
              <a:rPr lang="en-US" altLang="zh-CN" sz="2000" dirty="0" err="1" smtClean="0"/>
              <a:t>right_end</a:t>
            </a:r>
            <a:r>
              <a:rPr lang="en-US" altLang="zh-CN" sz="2000" dirty="0" smtClean="0"/>
              <a:t> = 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while </a:t>
            </a:r>
            <a:r>
              <a:rPr lang="en-US" altLang="zh-CN" sz="2000" dirty="0" err="1" smtClean="0"/>
              <a:t>left_start</a:t>
            </a:r>
            <a:r>
              <a:rPr lang="en-US" altLang="zh-CN" sz="2000" dirty="0" smtClean="0"/>
              <a:t> &lt; </a:t>
            </a:r>
            <a:r>
              <a:rPr lang="en-US" altLang="zh-CN" sz="2000" dirty="0" err="1" smtClean="0"/>
              <a:t>left_end</a:t>
            </a:r>
            <a:r>
              <a:rPr lang="en-US" altLang="zh-CN" sz="2000" dirty="0" smtClean="0"/>
              <a:t> &amp;&amp; </a:t>
            </a:r>
            <a:r>
              <a:rPr lang="en-US" altLang="zh-CN" sz="2000" dirty="0" err="1" smtClean="0"/>
              <a:t>right_start</a:t>
            </a:r>
            <a:r>
              <a:rPr lang="en-US" altLang="zh-CN" sz="2000" dirty="0" smtClean="0"/>
              <a:t> &lt; </a:t>
            </a:r>
            <a:r>
              <a:rPr lang="en-US" altLang="zh-CN" sz="2000" dirty="0" err="1" smtClean="0"/>
              <a:t>right_end</a:t>
            </a:r>
            <a:r>
              <a:rPr lang="en-US" altLang="zh-CN" sz="2000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add the smaller number to list;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	</a:t>
            </a:r>
            <a:r>
              <a:rPr lang="en-US" altLang="zh-CN" sz="2000" dirty="0" err="1" smtClean="0"/>
              <a:t>left_start</a:t>
            </a:r>
            <a:r>
              <a:rPr lang="en-US" altLang="zh-CN" sz="2000" dirty="0" smtClean="0"/>
              <a:t> or </a:t>
            </a:r>
            <a:r>
              <a:rPr lang="en-US" altLang="zh-CN" sz="2000" dirty="0" err="1" smtClean="0"/>
              <a:t>right_start</a:t>
            </a:r>
            <a:r>
              <a:rPr lang="en-US" altLang="zh-CN" sz="2000" dirty="0" smtClean="0"/>
              <a:t> add 1;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add all the rest numbers to list;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copy the list to A[p…r]</a:t>
            </a:r>
          </a:p>
        </p:txBody>
      </p:sp>
    </p:spTree>
    <p:extLst>
      <p:ext uri="{BB962C8B-B14F-4D97-AF65-F5344CB8AC3E}">
        <p14:creationId xmlns:p14="http://schemas.microsoft.com/office/powerpoint/2010/main" val="297624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归并排序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归并排序算法分析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虽然分而治之，但真的能提高效率吗？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</p:txBody>
      </p:sp>
      <p:pic>
        <p:nvPicPr>
          <p:cNvPr id="5" name="Picture 2" descr="https://images2015.cnblogs.com/blog/1024555/201612/1024555-20161218163120151-45228375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 b="52367"/>
          <a:stretch/>
        </p:blipFill>
        <p:spPr bwMode="auto">
          <a:xfrm>
            <a:off x="1736920" y="3318165"/>
            <a:ext cx="8718160" cy="285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739446" y="1493913"/>
                <a:ext cx="4570482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altLang="zh-CN" sz="32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𝒄𝒏</m:t>
                      </m:r>
                    </m:oMath>
                  </m:oMathPara>
                </a14:m>
                <a:endParaRPr lang="en-US" altLang="zh-CN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446" y="1493913"/>
                <a:ext cx="457048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739446" y="2376874"/>
                <a:ext cx="3387851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3200" b="1" i="1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200" b="1" i="1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altLang="zh-CN" sz="3200" b="1" i="1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200" b="1" i="1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3200" b="1" i="1" dirty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446" y="2376874"/>
                <a:ext cx="338785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004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归并排序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归并排序总结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核心：分而治之（分解、解决、合并）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𝒏𝒍𝒈𝒏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空间复杂度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images2015.cnblogs.com/blog/1024555/201612/1024555-20161218163120151-45228375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83"/>
          <a:stretch/>
        </p:blipFill>
        <p:spPr bwMode="auto">
          <a:xfrm>
            <a:off x="6392246" y="1426901"/>
            <a:ext cx="5795135" cy="543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81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另一种分而治之的方式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分解、解决、合并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如果我们把分解做的复杂一些，分解的更合理，是不是合并的时候就会</a:t>
            </a:r>
            <a:r>
              <a:rPr lang="zh-CN" altLang="en-US" dirty="0" smtClean="0">
                <a:solidFill>
                  <a:srgbClr val="FF0000"/>
                </a:solidFill>
              </a:rPr>
              <a:t>快</a:t>
            </a:r>
            <a:r>
              <a:rPr lang="zh-CN" altLang="en-US" dirty="0" smtClean="0"/>
              <a:t>很多？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13527" y="3851564"/>
            <a:ext cx="8109528" cy="434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13527" y="4775892"/>
            <a:ext cx="3777673" cy="4341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08436" y="4775893"/>
            <a:ext cx="3814619" cy="4341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78182" y="3874654"/>
            <a:ext cx="387927" cy="38792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55854" y="4822074"/>
            <a:ext cx="387927" cy="38792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52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排序算法问题描述与分类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排序算法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给定一</a:t>
                </a:r>
                <a:r>
                  <a:rPr lang="zh-CN" altLang="en-US" dirty="0" smtClean="0"/>
                  <a:t>个序列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 smtClean="0"/>
                  <a:t>，按规定顺序将</a:t>
                </a:r>
                <a:r>
                  <a:rPr lang="en-US" altLang="zh-CN" dirty="0" smtClean="0"/>
                  <a:t>S</a:t>
                </a:r>
                <a:r>
                  <a:rPr lang="zh-CN" altLang="en-US" dirty="0"/>
                  <a:t>重新</a:t>
                </a:r>
                <a:r>
                  <a:rPr lang="zh-CN" altLang="en-US" dirty="0" smtClean="0"/>
                  <a:t>排列为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不失</a:t>
                </a:r>
                <a:r>
                  <a:rPr lang="zh-CN" altLang="en-US" dirty="0" smtClean="0"/>
                  <a:t>一般性，后面将采用升序排列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排序算法的稳定性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如果序列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中存在两个元素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经过排序后变为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且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保证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𝑎𝑗</m:t>
                    </m:r>
                  </m:oMath>
                </a14:m>
                <a:r>
                  <a:rPr lang="zh-CN" altLang="en-US" dirty="0" smtClean="0"/>
                  <a:t>，则称该排序算法是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稳定的</a:t>
                </a:r>
                <a:r>
                  <a:rPr lang="zh-CN" altLang="en-US" dirty="0" smtClean="0"/>
                  <a:t>，否则称为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不稳定的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稳定性在部分排序场景中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非常重要</a:t>
                </a:r>
                <a:r>
                  <a:rPr lang="zh-CN" altLang="en-US" dirty="0" smtClean="0"/>
                  <a:t>！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-164592" y="1444752"/>
            <a:ext cx="12545568" cy="5413248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r="14272"/>
          <a:stretch/>
        </p:blipFill>
        <p:spPr>
          <a:xfrm>
            <a:off x="4098787" y="3559302"/>
            <a:ext cx="3953512" cy="2722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066800" y="2340108"/>
            <a:ext cx="100174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Q:</a:t>
            </a:r>
            <a:r>
              <a:rPr lang="zh-CN" alt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如果最大限度的保证秒杀系统的公平性？</a:t>
            </a:r>
            <a:endParaRPr lang="en-US" altLang="zh-CN" sz="40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9844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分解：将数组分为两部分，前半部分小于基准元素，后半部分大于基准元素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解决：将两部分分别递归解决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合并：无需多余操作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4338" name="Picture 2" descr="http://bbs.ahalei.com/data/attachment/forum/201402/26/094811yilrz1tkzkvlrriz.pn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83" t="-1" r="-18841" b="-8127"/>
          <a:stretch/>
        </p:blipFill>
        <p:spPr bwMode="auto">
          <a:xfrm>
            <a:off x="-64655" y="3744585"/>
            <a:ext cx="12284364" cy="315497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42283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分解：将数组分为两部分，前半部分小于基准元素，后半部分大于基准元素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解决：将两部分分别递归解决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合并：无需多余操作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230909" y="3727423"/>
            <a:ext cx="12653818" cy="32327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86" name="Picture 2" descr="http://bbs.ahalei.com/data/attachment/forum/201402/26/095430axy0qkhxxkktkkt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50" y="3943350"/>
            <a:ext cx="7178099" cy="295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94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分解：将数组分为两部分，前半部分小于基准元素，后半部分大于基准元素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解决：将两部分分别递归解决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合并：无需多余操作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3727423"/>
            <a:ext cx="12192000" cy="31305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410" name="Picture 2" descr="http://bbs.ahalei.com/data/attachment/forum/201402/26/095437kdandfxhbtokk2q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630" y="4182177"/>
            <a:ext cx="7750752" cy="248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547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分解：将数组分为两部分，前半部分小于基准元素，后半部分大于基准元素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解决：将两部分分别递归解决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合并：无需多余操作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3727423"/>
            <a:ext cx="12192000" cy="31305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362" name="Picture 2" descr="http://bbs.ahalei.com/data/attachment/forum/201402/26/095448k1kevwlz41373e7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23" y="3827318"/>
            <a:ext cx="7417753" cy="30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905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分解：将数组分为两部分，前半部分小于基准元素，后半部分大于基准元素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解决：将两部分分别递归解决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合并：无需多余操作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3727423"/>
            <a:ext cx="12192000" cy="31305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434" name="Picture 2" descr="http://bbs.ahalei.com/data/attachment/forum/201402/26/095458ejza15wscjv7iw5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49" y="3943350"/>
            <a:ext cx="8144502" cy="26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14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分解：将数组分为两部分，前半部分小于基准元素，后半部分大于基准元素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解决：将两部分分别递归解决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合并：无需多余操作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3727423"/>
            <a:ext cx="12192000" cy="31305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482" name="Picture 2" descr="http://bbs.ahalei.com/data/attachment/forum/201402/26/095506uz7e1uuukcblhkx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55" y="3727423"/>
            <a:ext cx="8808689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152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分解：将数组分为两部分，前半部分小于基准元素，后半部分大于基准元素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解决：将两部分分别递归解决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合并：无需多余操作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3727423"/>
            <a:ext cx="12192000" cy="31305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458" name="Picture 2" descr="http://bbs.ahalei.com/data/attachment/forum/201402/26/095514cag5fumuqqg5jns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03" y="3727423"/>
            <a:ext cx="6530394" cy="30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656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分解：将数组分为两部分，前半部分小于基准元素，后半部分大于基准元素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解决：将两部分分别递归解决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合并：无需多余操作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3727423"/>
            <a:ext cx="12192000" cy="31305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506" name="Picture 2" descr="http://bbs.ahalei.com/data/attachment/forum/201402/26/095530e0jf6p0y6aaaw2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02" y="3823422"/>
            <a:ext cx="7302996" cy="269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221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分解：将数组分为两部分，前半部分小于基准元素，后半部分大于基准元素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解决：将两部分分别递归解决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合并：无需多余操作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3727423"/>
            <a:ext cx="12192000" cy="31305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506" name="Picture 2" descr="http://bbs.ahalei.com/data/attachment/forum/201402/26/095530e0jf6p0y6aaaw2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02" y="3823422"/>
            <a:ext cx="7302996" cy="269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539999" y="5681690"/>
            <a:ext cx="3500583" cy="719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57143" y="5681690"/>
            <a:ext cx="2885622" cy="719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791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快速排序算法分析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如果运气好：每次划分都一半一半。。。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相当于归并排序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𝑛𝑙𝑔𝑛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如果运气差：每次划分都化为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n-1</a:t>
                </a:r>
              </a:p>
              <a:p>
                <a:pPr lvl="2"/>
                <a:r>
                  <a:rPr lang="zh-CN" altLang="en-US" dirty="0" smtClean="0"/>
                  <a:t>需要划分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次，平均为</a:t>
                </a:r>
                <a:r>
                  <a:rPr lang="en-US" altLang="zh-CN" dirty="0" smtClean="0"/>
                  <a:t>n/2</a:t>
                </a:r>
                <a:r>
                  <a:rPr lang="zh-CN" altLang="en-US" dirty="0" smtClean="0"/>
                  <a:t>个元素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平均来说</a:t>
                </a:r>
                <a:r>
                  <a:rPr lang="en-US" altLang="zh-CN" dirty="0" smtClean="0"/>
                  <a:t>……</a:t>
                </a:r>
              </a:p>
              <a:p>
                <a:pPr lvl="2"/>
                <a:r>
                  <a:rPr lang="zh-CN" altLang="en-US" dirty="0" smtClean="0"/>
                  <a:t>运气只要不太差，基本都是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𝑛𝑙𝑔𝑛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295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</a:t>
            </a:r>
            <a:r>
              <a:rPr lang="zh-CN" altLang="en-US" dirty="0" smtClean="0"/>
              <a:t>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简单时间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插入排序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" y="2743141"/>
            <a:ext cx="4379768" cy="37729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68" y="2662144"/>
            <a:ext cx="6319261" cy="3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7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快速</a:t>
                </a:r>
                <a:r>
                  <a:rPr lang="zh-CN" altLang="en-US" dirty="0" smtClean="0"/>
                  <a:t>排序总结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最为重要的算法之一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20</a:t>
                </a:r>
                <a:r>
                  <a:rPr lang="zh-CN" altLang="en-US" dirty="0" smtClean="0"/>
                  <a:t>世纪十大算法之一（</a:t>
                </a:r>
                <a:r>
                  <a:rPr lang="en-US" altLang="zh-CN" dirty="0" smtClean="0"/>
                  <a:t>1962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发明者</a:t>
                </a:r>
                <a:r>
                  <a:rPr lang="en-US" altLang="zh-CN" dirty="0" smtClean="0"/>
                  <a:t>Tony Hoare</a:t>
                </a:r>
                <a:r>
                  <a:rPr lang="zh-CN" altLang="en-US" dirty="0" smtClean="0"/>
                  <a:t>爵士获得</a:t>
                </a:r>
                <a:r>
                  <a:rPr lang="en-US" altLang="zh-CN" dirty="0" smtClean="0"/>
                  <a:t>1980</a:t>
                </a:r>
                <a:r>
                  <a:rPr lang="zh-CN" altLang="en-US" dirty="0" smtClean="0"/>
                  <a:t>年图灵奖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效率最高的排序算法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平均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𝑛𝑙𝑔𝑛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 smtClean="0"/>
                  <a:t>相比其他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𝑛𝑙𝑔𝑛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的排序算法，快速排序的系数最小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有大量的快速排序改进算法</a:t>
                </a:r>
                <a:endParaRPr lang="en-US" altLang="zh-CN" dirty="0" smtClean="0"/>
              </a:p>
              <a:p>
                <a:pPr lvl="3"/>
                <a:r>
                  <a:rPr lang="zh-CN" altLang="en-US" dirty="0"/>
                  <a:t>基准</a:t>
                </a:r>
                <a:r>
                  <a:rPr lang="zh-CN" altLang="en-US" dirty="0" smtClean="0"/>
                  <a:t>元素的选取</a:t>
                </a:r>
                <a:endParaRPr lang="en-US" altLang="zh-CN" dirty="0" smtClean="0"/>
              </a:p>
              <a:p>
                <a:pPr lvl="3"/>
                <a:r>
                  <a:rPr lang="zh-CN" altLang="en-US" dirty="0" smtClean="0"/>
                  <a:t>快速排序与冒泡排序结合（</a:t>
                </a:r>
                <a:r>
                  <a:rPr lang="zh-CN" altLang="en-US" dirty="0"/>
                  <a:t>各种语言</a:t>
                </a:r>
                <a:r>
                  <a:rPr lang="zh-CN" altLang="en-US" dirty="0" smtClean="0"/>
                  <a:t>中</a:t>
                </a:r>
                <a:r>
                  <a:rPr lang="en-US" altLang="zh-CN" dirty="0" smtClean="0"/>
                  <a:t>Sort</a:t>
                </a:r>
                <a:r>
                  <a:rPr lang="zh-CN" altLang="en-US" dirty="0" smtClean="0"/>
                  <a:t>函数的实现方法）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遗憾的是，快速</a:t>
                </a:r>
                <a:r>
                  <a:rPr lang="zh-CN" altLang="en-US" dirty="0"/>
                  <a:t>排序是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不稳定</a:t>
                </a:r>
                <a:r>
                  <a:rPr lang="zh-CN" altLang="en-US" dirty="0"/>
                  <a:t>的排序算法</a:t>
                </a:r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20" b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599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编程练习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403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</a:t>
            </a:r>
            <a:r>
              <a:rPr lang="zh-CN" altLang="en-US" dirty="0" smtClean="0"/>
              <a:t>练习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714500"/>
            <a:ext cx="10058400" cy="5000336"/>
          </a:xfrm>
        </p:spPr>
        <p:txBody>
          <a:bodyPr>
            <a:normAutofit/>
          </a:bodyPr>
          <a:lstStyle/>
          <a:p>
            <a:r>
              <a:rPr lang="en-US" altLang="zh-CN" dirty="0"/>
              <a:t>Step 1. </a:t>
            </a:r>
            <a:r>
              <a:rPr lang="zh-CN" altLang="en-US" dirty="0"/>
              <a:t>完成</a:t>
            </a:r>
            <a:r>
              <a:rPr lang="en-US" altLang="zh-CN" dirty="0"/>
              <a:t>01_Sort</a:t>
            </a:r>
            <a:r>
              <a:rPr lang="zh-CN" altLang="en-US" dirty="0"/>
              <a:t>文件夹中</a:t>
            </a:r>
            <a:r>
              <a:rPr lang="en-US" altLang="zh-CN" dirty="0" err="1"/>
              <a:t>MySort.cs</a:t>
            </a:r>
            <a:r>
              <a:rPr lang="zh-CN" altLang="en-US" dirty="0"/>
              <a:t>中的</a:t>
            </a:r>
            <a:r>
              <a:rPr lang="en-US" altLang="zh-CN" dirty="0"/>
              <a:t>2</a:t>
            </a:r>
            <a:r>
              <a:rPr lang="zh-CN" altLang="en-US" dirty="0"/>
              <a:t>个函数：</a:t>
            </a:r>
            <a:endParaRPr lang="en-US" altLang="zh-CN" dirty="0"/>
          </a:p>
          <a:p>
            <a:pPr lvl="3"/>
            <a:r>
              <a:rPr lang="en-US" altLang="zh-CN" sz="2000" dirty="0"/>
              <a:t>private void </a:t>
            </a:r>
            <a:r>
              <a:rPr lang="en-US" altLang="zh-CN" sz="2000" dirty="0" err="1"/>
              <a:t>QuickSortHelper</a:t>
            </a:r>
            <a:r>
              <a:rPr lang="en-US" altLang="zh-CN" sz="2000" dirty="0"/>
              <a:t>(int[] </a:t>
            </a:r>
            <a:r>
              <a:rPr lang="en-US" altLang="zh-CN" sz="2000" dirty="0" err="1"/>
              <a:t>num</a:t>
            </a:r>
            <a:r>
              <a:rPr lang="en-US" altLang="zh-CN" sz="2000" dirty="0"/>
              <a:t>, int start, int end)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3"/>
            <a:r>
              <a:rPr lang="en-US" altLang="zh-CN" sz="2000" dirty="0"/>
              <a:t>private void </a:t>
            </a:r>
            <a:r>
              <a:rPr lang="en-US" altLang="zh-CN" sz="2000" dirty="0" err="1"/>
              <a:t>MergeSortHelper</a:t>
            </a:r>
            <a:r>
              <a:rPr lang="en-US" altLang="zh-CN" sz="2000" dirty="0"/>
              <a:t>(int[] </a:t>
            </a:r>
            <a:r>
              <a:rPr lang="en-US" altLang="zh-CN" sz="2000" dirty="0" err="1"/>
              <a:t>num</a:t>
            </a:r>
            <a:r>
              <a:rPr lang="en-US" altLang="zh-CN" sz="2000" dirty="0"/>
              <a:t>, int start, int end)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0" lvl="1" indent="0">
              <a:spcBef>
                <a:spcPts val="2200"/>
              </a:spcBef>
              <a:buNone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</a:t>
            </a:r>
            <a:r>
              <a:rPr lang="zh-CN" altLang="en-US" sz="2200" dirty="0" smtClean="0"/>
              <a:t>并</a:t>
            </a:r>
            <a:r>
              <a:rPr lang="zh-CN" altLang="en-US" sz="2200" dirty="0"/>
              <a:t>在主函数中调用</a:t>
            </a:r>
            <a:r>
              <a:rPr lang="en-US" altLang="zh-CN" sz="2200" dirty="0" err="1"/>
              <a:t>mySort.QuickSort</a:t>
            </a:r>
            <a:r>
              <a:rPr lang="en-US" altLang="zh-CN" sz="2200" dirty="0"/>
              <a:t>(</a:t>
            </a:r>
            <a:r>
              <a:rPr lang="en-US" altLang="zh-CN" sz="2200" dirty="0" err="1"/>
              <a:t>testArray</a:t>
            </a:r>
            <a:r>
              <a:rPr lang="en-US" altLang="zh-CN" sz="2200" dirty="0"/>
              <a:t>)</a:t>
            </a:r>
            <a:r>
              <a:rPr lang="zh-CN" altLang="en-US" sz="2200" dirty="0"/>
              <a:t>等</a:t>
            </a:r>
            <a:r>
              <a:rPr lang="en-US" altLang="zh-CN" sz="2200" dirty="0"/>
              <a:t>2</a:t>
            </a:r>
            <a:r>
              <a:rPr lang="zh-CN" altLang="en-US" sz="2200" dirty="0"/>
              <a:t>个函数验证算法正确性。</a:t>
            </a:r>
            <a:endParaRPr lang="en-US" altLang="zh-CN" sz="2200" dirty="0"/>
          </a:p>
          <a:p>
            <a:r>
              <a:rPr lang="en-US" altLang="zh-CN" dirty="0"/>
              <a:t>Step 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利用</a:t>
            </a:r>
            <a:r>
              <a:rPr lang="en-US" altLang="zh-CN" dirty="0" smtClean="0"/>
              <a:t>C#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DataTime</a:t>
            </a:r>
            <a:r>
              <a:rPr lang="zh-CN" altLang="en-US" dirty="0" smtClean="0"/>
              <a:t>类计算不同函数排序时间，比较算法性能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提醒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：为避免数组不同带来的结果影响，应该对同一数组进行排序。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提醒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：取当前时间的函数为</a:t>
            </a:r>
            <a:r>
              <a:rPr lang="en-US" altLang="zh-CN" dirty="0" err="1" smtClean="0"/>
              <a:t>DataTime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dt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DataTime.now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1"/>
            <a:r>
              <a:rPr lang="zh-CN" altLang="en-US" dirty="0" smtClean="0"/>
              <a:t>提醒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：计算时间差的函数为</a:t>
            </a:r>
            <a:r>
              <a:rPr lang="en-US" altLang="zh-CN" dirty="0" err="1" smtClean="0"/>
              <a:t>TimeSpan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ts</a:t>
            </a:r>
            <a:r>
              <a:rPr lang="en-US" altLang="zh-CN" dirty="0" smtClean="0"/>
              <a:t> = dt1.Subtract(dt2);</a:t>
            </a:r>
          </a:p>
          <a:p>
            <a:pPr lvl="1"/>
            <a:r>
              <a:rPr lang="zh-CN" altLang="en-US" dirty="0" smtClean="0"/>
              <a:t>提醒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ts.Milliseconds</a:t>
            </a:r>
            <a:r>
              <a:rPr lang="zh-CN" altLang="en-US" dirty="0" smtClean="0"/>
              <a:t>为毫秒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7387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简单排序与高级排序</a:t>
            </a:r>
            <a:endParaRPr lang="en-US" altLang="zh-CN" dirty="0" smtClean="0"/>
          </a:p>
          <a:p>
            <a:pPr lvl="1"/>
            <a:r>
              <a:rPr lang="zh-CN" altLang="en-US" dirty="0"/>
              <a:t>相同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通过比较元素大小关系，调整元素位置进行排序</a:t>
            </a:r>
            <a:endParaRPr lang="en-US" altLang="zh-CN" dirty="0" smtClean="0"/>
          </a:p>
          <a:p>
            <a:pPr lvl="2"/>
            <a:r>
              <a:rPr lang="zh-CN" altLang="en-US" dirty="0"/>
              <a:t>统称</a:t>
            </a:r>
            <a:r>
              <a:rPr lang="zh-CN" altLang="en-US" dirty="0" smtClean="0"/>
              <a:t>为“</a:t>
            </a:r>
            <a:r>
              <a:rPr lang="zh-CN" altLang="en-US" dirty="0" smtClean="0">
                <a:solidFill>
                  <a:srgbClr val="FF0000"/>
                </a:solidFill>
              </a:rPr>
              <a:t>比较排序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简单排序采用遍历（暴力搜索）策略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高级排序采用</a:t>
            </a:r>
            <a:r>
              <a:rPr lang="zh-CN" altLang="en-US" dirty="0" smtClean="0">
                <a:solidFill>
                  <a:srgbClr val="FF0000"/>
                </a:solidFill>
              </a:rPr>
              <a:t>分治策略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858027" y="5128645"/>
            <a:ext cx="104759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问题来了：有没有效率更高的比较排序算法？</a:t>
            </a:r>
            <a:endParaRPr lang="zh-CN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乘号 4"/>
          <p:cNvSpPr/>
          <p:nvPr/>
        </p:nvSpPr>
        <p:spPr>
          <a:xfrm>
            <a:off x="5200072" y="4642079"/>
            <a:ext cx="1930400" cy="1681018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84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简单排序与高级排序</a:t>
            </a:r>
            <a:endParaRPr lang="en-US" altLang="zh-CN" dirty="0" smtClean="0"/>
          </a:p>
          <a:p>
            <a:pPr lvl="1"/>
            <a:r>
              <a:rPr lang="zh-CN" altLang="en-US" dirty="0"/>
              <a:t>相同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通过比较元素大小关系，调整元素位置进行排序</a:t>
            </a:r>
            <a:endParaRPr lang="en-US" altLang="zh-CN" dirty="0" smtClean="0"/>
          </a:p>
          <a:p>
            <a:pPr lvl="2"/>
            <a:r>
              <a:rPr lang="zh-CN" altLang="en-US" dirty="0"/>
              <a:t>统称</a:t>
            </a:r>
            <a:r>
              <a:rPr lang="zh-CN" altLang="en-US" dirty="0" smtClean="0"/>
              <a:t>为“</a:t>
            </a:r>
            <a:r>
              <a:rPr lang="zh-CN" altLang="en-US" dirty="0" smtClean="0">
                <a:solidFill>
                  <a:srgbClr val="FF0000"/>
                </a:solidFill>
              </a:rPr>
              <a:t>比较排序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简单排序采用遍历（暴力搜索）策略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高级排序采用</a:t>
            </a:r>
            <a:r>
              <a:rPr lang="zh-CN" altLang="en-US" dirty="0" smtClean="0">
                <a:solidFill>
                  <a:srgbClr val="FF0000"/>
                </a:solidFill>
              </a:rPr>
              <a:t>分治策略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2465037" y="5128645"/>
            <a:ext cx="68739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有没有效率更高的</a:t>
            </a:r>
            <a:r>
              <a:rPr lang="zh-CN" alt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排序</a:t>
            </a:r>
            <a:r>
              <a:rPr lang="zh-CN" alt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算法？</a:t>
            </a:r>
            <a:endParaRPr lang="zh-CN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笑脸 6"/>
          <p:cNvSpPr/>
          <p:nvPr/>
        </p:nvSpPr>
        <p:spPr>
          <a:xfrm>
            <a:off x="5080001" y="4836042"/>
            <a:ext cx="1376218" cy="129309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23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奇怪</a:t>
            </a:r>
            <a:r>
              <a:rPr lang="zh-CN" altLang="en-US" dirty="0" smtClean="0"/>
              <a:t>的排序思想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具体</a:t>
            </a:r>
            <a:r>
              <a:rPr lang="zh-CN" altLang="en-US" dirty="0" smtClean="0"/>
              <a:t>问题：学校共有大概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名学生，请按年龄对学生进行排序。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思路：采用快速排序</a:t>
            </a:r>
            <a:endParaRPr lang="en-US" altLang="zh-CN" dirty="0" smtClean="0"/>
          </a:p>
          <a:p>
            <a:pPr lvl="1"/>
            <a:r>
              <a:rPr lang="zh-CN" altLang="en-US" dirty="0"/>
              <a:t>大约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3</a:t>
            </a:r>
            <a:r>
              <a:rPr lang="en-US" altLang="zh-CN" dirty="0" smtClean="0"/>
              <a:t>ms</a:t>
            </a:r>
            <a:r>
              <a:rPr lang="zh-CN" altLang="en-US" dirty="0" smtClean="0"/>
              <a:t>（运算速度大约为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亿次</a:t>
            </a:r>
            <a:r>
              <a:rPr lang="en-US" altLang="zh-CN" dirty="0" smtClean="0"/>
              <a:t>/</a:t>
            </a:r>
            <a:r>
              <a:rPr lang="zh-CN" altLang="en-US" dirty="0" smtClean="0"/>
              <a:t>秒）</a:t>
            </a:r>
            <a:endParaRPr lang="en-US" altLang="zh-CN" dirty="0"/>
          </a:p>
          <a:p>
            <a:r>
              <a:rPr lang="zh-CN" altLang="en-US" dirty="0" smtClean="0"/>
              <a:t>问题升级：对中国所有人的数据库，按年龄进行排序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思路：如果继续采用快速排序呢？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大约</a:t>
            </a:r>
            <a:r>
              <a:rPr lang="en-US" altLang="zh-CN" dirty="0" smtClean="0"/>
              <a:t>13</a:t>
            </a:r>
            <a:r>
              <a:rPr lang="zh-CN" altLang="en-US" dirty="0" smtClean="0"/>
              <a:t>亿人，大约需要</a:t>
            </a:r>
            <a:r>
              <a:rPr lang="en-US" altLang="zh-CN" dirty="0" smtClean="0"/>
              <a:t>13000s</a:t>
            </a:r>
            <a:endParaRPr lang="en-US" altLang="zh-CN" dirty="0"/>
          </a:p>
          <a:p>
            <a:pPr lvl="1"/>
            <a:r>
              <a:rPr lang="zh-CN" altLang="en-US" dirty="0" smtClean="0"/>
              <a:t>有没有更好的方法？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79673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奇怪</a:t>
            </a:r>
            <a:r>
              <a:rPr lang="zh-CN" altLang="en-US" dirty="0" smtClean="0"/>
              <a:t>的排序思想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问题升级：对中国所有人的数据库，按年龄进行排序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事实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：年龄范围为</a:t>
            </a:r>
            <a:r>
              <a:rPr lang="en-US" altLang="zh-CN" dirty="0" smtClean="0"/>
              <a:t>0-120</a:t>
            </a:r>
            <a:r>
              <a:rPr lang="zh-CN" altLang="en-US" dirty="0" smtClean="0"/>
              <a:t>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事实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：不关心排序过程，只关心排序结果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1275187" y="4047989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计数排序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026" name="Picture 2" descr="https://images2017.cnblogs.com/blog/849589/201710/849589-20171015231740840-696818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3161142"/>
            <a:ext cx="6577734" cy="3620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313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计数排序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计数排序算法思想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找出待排序的数组中最大和最小的元素；</a:t>
            </a:r>
          </a:p>
          <a:p>
            <a:pPr lvl="1"/>
            <a:r>
              <a:rPr lang="zh-CN" altLang="en-US" sz="2400" dirty="0"/>
              <a:t>统计数组中每个值为</a:t>
            </a:r>
            <a:r>
              <a:rPr lang="en-US" altLang="zh-CN" sz="2400" dirty="0" err="1"/>
              <a:t>i</a:t>
            </a:r>
            <a:r>
              <a:rPr lang="zh-CN" altLang="en-US" sz="2400" dirty="0"/>
              <a:t>的元素出现的次数，存入数组</a:t>
            </a:r>
            <a:r>
              <a:rPr lang="en-US" altLang="zh-CN" sz="2400" dirty="0"/>
              <a:t>C</a:t>
            </a:r>
            <a:r>
              <a:rPr lang="zh-CN" altLang="en-US" sz="2400" dirty="0"/>
              <a:t>的第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项；</a:t>
            </a:r>
          </a:p>
          <a:p>
            <a:pPr lvl="1"/>
            <a:r>
              <a:rPr lang="zh-CN" altLang="en-US" sz="2400" dirty="0"/>
              <a:t>对所有的计数累加（从</a:t>
            </a:r>
            <a:r>
              <a:rPr lang="en-US" altLang="zh-CN" sz="2400" dirty="0"/>
              <a:t>C</a:t>
            </a:r>
            <a:r>
              <a:rPr lang="zh-CN" altLang="en-US" sz="2400" dirty="0"/>
              <a:t>中的第一个元素开始，每一项和前一项相加）；</a:t>
            </a:r>
          </a:p>
          <a:p>
            <a:pPr lvl="1"/>
            <a:r>
              <a:rPr lang="zh-CN" altLang="en-US" sz="2400" dirty="0"/>
              <a:t>反向填充目标数组：将每个元素</a:t>
            </a:r>
            <a:r>
              <a:rPr lang="en-US" altLang="zh-CN" sz="2400" dirty="0" err="1"/>
              <a:t>i</a:t>
            </a:r>
            <a:r>
              <a:rPr lang="zh-CN" altLang="en-US" sz="2400" dirty="0"/>
              <a:t>放在新数组的第</a:t>
            </a:r>
            <a:r>
              <a:rPr lang="en-US" altLang="zh-CN" sz="2400" dirty="0"/>
              <a:t>C(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项，每放一个元素就将</a:t>
            </a:r>
            <a:r>
              <a:rPr lang="en-US" altLang="zh-CN" sz="2400" dirty="0"/>
              <a:t>C(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减去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796818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计数排序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计数排序算法分析</a:t>
                </a:r>
                <a:endParaRPr lang="en-US" altLang="zh-CN" sz="2400" dirty="0" smtClean="0"/>
              </a:p>
              <a:p>
                <a:pPr lvl="1"/>
                <a:r>
                  <a:rPr lang="zh-CN" altLang="en-US" sz="2200" dirty="0" smtClean="0"/>
                  <a:t>稳定的排序算法！（没想到吧）</a:t>
                </a:r>
                <a:endParaRPr lang="en-US" altLang="zh-CN" sz="2200" dirty="0" smtClean="0"/>
              </a:p>
              <a:p>
                <a:pPr lvl="1"/>
                <a:r>
                  <a:rPr lang="zh-CN" altLang="en-US" dirty="0"/>
                  <a:t>当输入的元素是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 </a:t>
                </a:r>
                <a:r>
                  <a:rPr lang="en-US" altLang="zh-CN" dirty="0"/>
                  <a:t>k </a:t>
                </a:r>
                <a:r>
                  <a:rPr lang="zh-CN" altLang="en-US" dirty="0"/>
                  <a:t>之间的整数时，时间复杂度是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，空间复杂度也是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 smtClean="0"/>
                  <a:t>。</a:t>
                </a:r>
                <a:endParaRPr lang="en-US" altLang="zh-CN" sz="2200" dirty="0" smtClean="0"/>
              </a:p>
              <a:p>
                <a:pPr lvl="2"/>
                <a:r>
                  <a:rPr lang="en-US" altLang="zh-CN" sz="2000" dirty="0" smtClean="0"/>
                  <a:t>13</a:t>
                </a:r>
                <a:r>
                  <a:rPr lang="zh-CN" altLang="en-US" sz="2000" dirty="0" smtClean="0"/>
                  <a:t>亿人按年龄排序，大约需要</a:t>
                </a:r>
                <a:r>
                  <a:rPr lang="en-US" altLang="zh-CN" sz="2000" dirty="0" smtClean="0"/>
                  <a:t>13</a:t>
                </a:r>
                <a:r>
                  <a:rPr lang="zh-CN" altLang="en-US" sz="2000" dirty="0" smtClean="0"/>
                  <a:t>秒。</a:t>
                </a:r>
                <a:endParaRPr lang="en-US" altLang="zh-CN" sz="2000" dirty="0" smtClean="0"/>
              </a:p>
              <a:p>
                <a:pPr lvl="1"/>
                <a:r>
                  <a:rPr lang="zh-CN" altLang="en-US" dirty="0"/>
                  <a:t>排序速度快于任何比较排序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pPr lvl="1"/>
                <a:r>
                  <a:rPr lang="zh-CN" altLang="en-US" sz="2200" dirty="0" smtClean="0"/>
                  <a:t>局限性：</a:t>
                </a:r>
                <a:r>
                  <a:rPr lang="en-US" altLang="zh-CN" sz="2200" dirty="0" smtClean="0"/>
                  <a:t>k</a:t>
                </a:r>
                <a:r>
                  <a:rPr lang="zh-CN" altLang="en-US" sz="2200" dirty="0" smtClean="0"/>
                  <a:t>不能很大</a:t>
                </a:r>
                <a:endParaRPr lang="en-US" altLang="zh-CN" sz="2200" dirty="0" smtClean="0"/>
              </a:p>
              <a:p>
                <a:pPr lvl="2"/>
                <a:r>
                  <a:rPr lang="zh-CN" altLang="en-US" dirty="0"/>
                  <a:t>当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不是很大并且序列比较集中时，计数排序是一个很有效的排序算法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2"/>
                <a:r>
                  <a:rPr lang="zh-CN" altLang="en-US" sz="2000" dirty="0"/>
                  <a:t>擅长</a:t>
                </a:r>
                <a:r>
                  <a:rPr lang="zh-CN" altLang="en-US" sz="2000" dirty="0" smtClean="0"/>
                  <a:t>排序：年龄、代号数字等</a:t>
                </a:r>
                <a:endParaRPr lang="en-US" altLang="zh-CN" sz="20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8" t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18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奇怪</a:t>
            </a:r>
            <a:r>
              <a:rPr lang="zh-CN" altLang="en-US" dirty="0" smtClean="0"/>
              <a:t>的排序</a:t>
            </a:r>
            <a:r>
              <a:rPr lang="zh-CN" altLang="en-US" dirty="0" smtClean="0"/>
              <a:t>思想（续）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问题</a:t>
            </a:r>
            <a:r>
              <a:rPr lang="zh-CN" altLang="en-US" dirty="0" smtClean="0">
                <a:solidFill>
                  <a:srgbClr val="FF0000"/>
                </a:solidFill>
              </a:rPr>
              <a:t>再升级</a:t>
            </a:r>
            <a:r>
              <a:rPr lang="zh-CN" altLang="en-US" dirty="0" smtClean="0"/>
              <a:t>：对中国所有人的数据库，</a:t>
            </a:r>
            <a:r>
              <a:rPr lang="zh-CN" altLang="en-US" dirty="0" smtClean="0"/>
              <a:t>按</a:t>
            </a:r>
            <a:r>
              <a:rPr lang="zh-CN" altLang="en-US" dirty="0" smtClean="0">
                <a:solidFill>
                  <a:schemeClr val="accent3"/>
                </a:solidFill>
              </a:rPr>
              <a:t>身份证号</a:t>
            </a:r>
            <a:r>
              <a:rPr lang="zh-CN" altLang="en-US" dirty="0" smtClean="0"/>
              <a:t>进行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思路：如果继续采用快速排序呢？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大约需要</a:t>
            </a:r>
            <a:r>
              <a:rPr lang="en-US" altLang="zh-CN" dirty="0"/>
              <a:t>3ms</a:t>
            </a:r>
            <a:r>
              <a:rPr lang="zh-CN" altLang="en-US" dirty="0"/>
              <a:t>（运算速度大约为</a:t>
            </a:r>
            <a:r>
              <a:rPr lang="en-US" altLang="zh-CN" dirty="0"/>
              <a:t>1</a:t>
            </a:r>
            <a:r>
              <a:rPr lang="zh-CN" altLang="en-US" dirty="0"/>
              <a:t>亿次</a:t>
            </a:r>
            <a:r>
              <a:rPr lang="en-US" altLang="zh-CN" dirty="0"/>
              <a:t>/</a:t>
            </a:r>
            <a:r>
              <a:rPr lang="zh-CN" altLang="en-US" dirty="0"/>
              <a:t>秒）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计数排序？</a:t>
            </a:r>
            <a:endParaRPr lang="en-US" altLang="zh-CN" dirty="0" smtClean="0"/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K</a:t>
            </a:r>
            <a:r>
              <a:rPr lang="zh-CN" altLang="en-US" dirty="0" smtClean="0"/>
              <a:t>太大，不可取</a:t>
            </a:r>
            <a:endParaRPr lang="en-US" altLang="zh-CN" dirty="0" smtClean="0"/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如何</a:t>
            </a:r>
            <a:r>
              <a:rPr lang="zh-CN" altLang="en-US" dirty="0" smtClean="0"/>
              <a:t>解决？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6240379" y="4414624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基数排序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8538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插入排序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92382" y="28508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INSERTION-SORT(A)</a:t>
            </a:r>
          </a:p>
          <a:p>
            <a:pPr lvl="1">
              <a:lnSpc>
                <a:spcPct val="200000"/>
              </a:lnSpc>
            </a:pPr>
            <a:r>
              <a:rPr lang="en-US" altLang="zh-CN" dirty="0" smtClean="0"/>
              <a:t>for j = 2 to </a:t>
            </a:r>
            <a:r>
              <a:rPr lang="en-US" altLang="zh-CN" dirty="0" err="1" smtClean="0"/>
              <a:t>A.length</a:t>
            </a:r>
            <a:endParaRPr lang="en-US" altLang="zh-CN" dirty="0" smtClean="0"/>
          </a:p>
          <a:p>
            <a:pPr lvl="2">
              <a:lnSpc>
                <a:spcPct val="200000"/>
              </a:lnSpc>
            </a:pPr>
            <a:r>
              <a:rPr lang="en-US" altLang="zh-CN" dirty="0" smtClean="0"/>
              <a:t>Key = A[j]</a:t>
            </a:r>
          </a:p>
          <a:p>
            <a:pPr lvl="2">
              <a:lnSpc>
                <a:spcPct val="200000"/>
              </a:lnSpc>
            </a:pPr>
            <a:r>
              <a:rPr lang="en-US" altLang="zh-CN" dirty="0" smtClean="0"/>
              <a:t>Insert A[j] into the sorted </a:t>
            </a:r>
            <a:r>
              <a:rPr lang="en-US" altLang="zh-CN" dirty="0" err="1" smtClean="0"/>
              <a:t>sequene</a:t>
            </a:r>
            <a:r>
              <a:rPr lang="en-US" altLang="zh-CN" dirty="0" smtClean="0"/>
              <a:t> A[1…j-1]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31452" y="3631166"/>
            <a:ext cx="4068417" cy="3166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 = j-1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while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 &gt; 0 and A[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] &gt; key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A[i+1] = A[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 = i-1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A[i+1] = key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9" name="圆角矩形 8"/>
          <p:cNvSpPr/>
          <p:nvPr/>
        </p:nvSpPr>
        <p:spPr>
          <a:xfrm>
            <a:off x="2243834" y="4891557"/>
            <a:ext cx="5287618" cy="6460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83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基数排序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基本思路：按个位、十位、百位、千位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的顺序，依次进行</a:t>
            </a:r>
            <a:r>
              <a:rPr lang="zh-CN" altLang="en-US" dirty="0" smtClean="0">
                <a:solidFill>
                  <a:srgbClr val="FF0000"/>
                </a:solidFill>
              </a:rPr>
              <a:t>计数排序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2050" name="Picture 2" descr="https://images2017.cnblogs.com/blog/849589/201710/849589-20171015232453668-139766252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23" y="2241947"/>
            <a:ext cx="8969953" cy="453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354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基数排序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基数排序思路</a:t>
            </a:r>
            <a:endParaRPr lang="en-US" altLang="zh-CN" dirty="0" smtClean="0"/>
          </a:p>
          <a:p>
            <a:pPr lvl="1"/>
            <a:r>
              <a:rPr lang="zh-CN" altLang="en-US" dirty="0"/>
              <a:t>取得数组中的最大数，并取得位数；</a:t>
            </a:r>
          </a:p>
          <a:p>
            <a:pPr lvl="1"/>
            <a:r>
              <a:rPr lang="en-US" altLang="zh-CN" dirty="0" err="1"/>
              <a:t>arr</a:t>
            </a:r>
            <a:r>
              <a:rPr lang="zh-CN" altLang="en-US" dirty="0"/>
              <a:t>为原始数组，从最低位开始取每个位组成</a:t>
            </a:r>
            <a:r>
              <a:rPr lang="en-US" altLang="zh-CN" dirty="0"/>
              <a:t>radix</a:t>
            </a:r>
            <a:r>
              <a:rPr lang="zh-CN" altLang="en-US" dirty="0"/>
              <a:t>数组；</a:t>
            </a:r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radix</a:t>
            </a:r>
            <a:r>
              <a:rPr lang="zh-CN" altLang="en-US" dirty="0"/>
              <a:t>进行计数排序（利用计数排序适用于小范围数的特点）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/>
              <a:t>基数排序是按照低位先排序，然后收集；再按照高位排序，然后再收集；依次类推，直到最高位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有时候</a:t>
            </a:r>
            <a:r>
              <a:rPr lang="zh-CN" altLang="en-US" dirty="0"/>
              <a:t>有些属性是有优先级顺序的，先按低优先级排序，再按高优先级排序。最后的次序就是高优先级高的在前，高优先级相同的低优先级高的在前。</a:t>
            </a:r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89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基数排序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基数排序算法分析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基数排序是稳定的排序算法（因为基于计数排序）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假如待排数据可以分为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个关键字，则基数排序的时间复杂度将是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zh-CN" dirty="0" smtClean="0"/>
                  <a:t>d</a:t>
                </a:r>
                <a:r>
                  <a:rPr lang="zh-CN" altLang="en-US" dirty="0"/>
                  <a:t>要远远小于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，因此基本上还是线性级别</a:t>
                </a:r>
                <a:r>
                  <a:rPr lang="zh-CN" altLang="en-US" dirty="0" smtClean="0"/>
                  <a:t>的。</a:t>
                </a:r>
                <a:endParaRPr lang="en-US" altLang="zh-CN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 smtClean="0"/>
                  <a:t>排序</a:t>
                </a:r>
                <a:r>
                  <a:rPr lang="en-US" altLang="zh-CN" dirty="0" smtClean="0"/>
                  <a:t>13</a:t>
                </a:r>
                <a:r>
                  <a:rPr lang="zh-CN" altLang="en-US" dirty="0" smtClean="0"/>
                  <a:t>亿人身份证号只需要</a:t>
                </a:r>
                <a:r>
                  <a:rPr lang="en-US" altLang="zh-CN" dirty="0" smtClean="0"/>
                  <a:t>100</a:t>
                </a:r>
                <a:r>
                  <a:rPr lang="zh-CN" altLang="en-US" dirty="0" smtClean="0"/>
                  <a:t>秒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基数排序的空间复杂度为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其中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为桶的数量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 smtClean="0"/>
                  <a:t>一般来说</a:t>
                </a:r>
                <a:r>
                  <a:rPr lang="en-US" altLang="zh-CN" dirty="0"/>
                  <a:t>n&gt;&gt;k</a:t>
                </a:r>
                <a:r>
                  <a:rPr lang="zh-CN" altLang="en-US" dirty="0"/>
                  <a:t>，因此额外空间需要大概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个左右。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812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编程</a:t>
            </a:r>
            <a:r>
              <a:rPr lang="zh-CN" altLang="en-US" dirty="0" smtClean="0"/>
              <a:t>练习</a:t>
            </a:r>
            <a:r>
              <a:rPr lang="en-US" altLang="zh-CN" dirty="0" smtClean="0"/>
              <a:t>3</a:t>
            </a:r>
            <a:r>
              <a:rPr lang="zh-CN" altLang="en-US" dirty="0" smtClean="0"/>
              <a:t>（选做）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30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</a:t>
            </a:r>
            <a:r>
              <a:rPr lang="zh-CN" altLang="en-US" dirty="0" smtClean="0"/>
              <a:t>练习</a:t>
            </a:r>
            <a:r>
              <a:rPr lang="en-US" altLang="zh-CN" dirty="0" smtClean="0"/>
              <a:t>3</a:t>
            </a:r>
            <a:r>
              <a:rPr lang="zh-CN" altLang="en-US" dirty="0" smtClean="0"/>
              <a:t>（选做）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799" y="1714500"/>
            <a:ext cx="10487891" cy="50003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01_Sort</a:t>
            </a:r>
            <a:r>
              <a:rPr lang="zh-CN" altLang="en-US" dirty="0"/>
              <a:t>文件夹中</a:t>
            </a:r>
            <a:r>
              <a:rPr lang="en-US" altLang="zh-CN" dirty="0" err="1"/>
              <a:t>MySort.cs</a:t>
            </a:r>
            <a:r>
              <a:rPr lang="zh-CN" altLang="en-US" dirty="0" smtClean="0"/>
              <a:t>中添加</a:t>
            </a:r>
            <a:r>
              <a:rPr lang="en-US" altLang="zh-CN" dirty="0" smtClean="0"/>
              <a:t>2</a:t>
            </a:r>
            <a:r>
              <a:rPr lang="zh-CN" altLang="en-US" dirty="0"/>
              <a:t>个函数：</a:t>
            </a:r>
            <a:endParaRPr lang="en-US" altLang="zh-CN" dirty="0"/>
          </a:p>
          <a:p>
            <a:pPr lvl="3"/>
            <a:r>
              <a:rPr lang="en-US" altLang="zh-CN" sz="2000" dirty="0" smtClean="0"/>
              <a:t>public </a:t>
            </a:r>
            <a:r>
              <a:rPr lang="en-US" altLang="zh-CN" sz="2000" dirty="0"/>
              <a:t>void </a:t>
            </a:r>
            <a:r>
              <a:rPr lang="en-US" altLang="zh-CN" sz="2000" dirty="0" err="1" smtClean="0"/>
              <a:t>CountingSort</a:t>
            </a:r>
            <a:r>
              <a:rPr lang="en-US" altLang="zh-CN" sz="2000" dirty="0" smtClean="0"/>
              <a:t>(int</a:t>
            </a:r>
            <a:r>
              <a:rPr lang="en-US" altLang="zh-CN" sz="2000" dirty="0"/>
              <a:t>[] </a:t>
            </a:r>
            <a:r>
              <a:rPr lang="en-US" altLang="zh-CN" sz="2000" dirty="0" err="1" smtClean="0"/>
              <a:t>num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3"/>
            <a:r>
              <a:rPr lang="en-US" altLang="zh-CN" sz="2000" dirty="0" smtClean="0"/>
              <a:t>public </a:t>
            </a:r>
            <a:r>
              <a:rPr lang="en-US" altLang="zh-CN" sz="2000" dirty="0"/>
              <a:t>void </a:t>
            </a:r>
            <a:r>
              <a:rPr lang="en-US" altLang="zh-CN" sz="2000" dirty="0" err="1" smtClean="0"/>
              <a:t>RadixSort</a:t>
            </a:r>
            <a:r>
              <a:rPr lang="en-US" altLang="zh-CN" sz="2000" dirty="0" smtClean="0"/>
              <a:t>(int</a:t>
            </a:r>
            <a:r>
              <a:rPr lang="en-US" altLang="zh-CN" sz="2000" dirty="0"/>
              <a:t>[] </a:t>
            </a:r>
            <a:r>
              <a:rPr lang="en-US" altLang="zh-CN" sz="2000" dirty="0" err="1" smtClean="0"/>
              <a:t>num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0" lvl="1" indent="0">
              <a:spcBef>
                <a:spcPts val="2200"/>
              </a:spcBef>
              <a:buNone/>
            </a:pPr>
            <a:r>
              <a:rPr lang="en-US" altLang="zh-CN" sz="2200" dirty="0"/>
              <a:t> </a:t>
            </a:r>
            <a:r>
              <a:rPr lang="en-US" altLang="zh-CN" sz="2200" dirty="0" smtClean="0"/>
              <a:t>  </a:t>
            </a:r>
            <a:r>
              <a:rPr lang="zh-CN" altLang="en-US" sz="2200" dirty="0" smtClean="0"/>
              <a:t>并</a:t>
            </a:r>
            <a:r>
              <a:rPr lang="zh-CN" altLang="en-US" sz="2200" dirty="0"/>
              <a:t>在主函数中调用</a:t>
            </a:r>
            <a:r>
              <a:rPr lang="en-US" altLang="zh-CN" sz="2200" dirty="0" err="1" smtClean="0"/>
              <a:t>mySort.CountingSort</a:t>
            </a:r>
            <a:r>
              <a:rPr lang="en-US" altLang="zh-CN" sz="2200" dirty="0" smtClean="0"/>
              <a:t>(</a:t>
            </a:r>
            <a:r>
              <a:rPr lang="en-US" altLang="zh-CN" sz="2200" dirty="0" err="1" smtClean="0"/>
              <a:t>testArray</a:t>
            </a:r>
            <a:r>
              <a:rPr lang="en-US" altLang="zh-CN" sz="2200" dirty="0"/>
              <a:t>)</a:t>
            </a:r>
            <a:r>
              <a:rPr lang="zh-CN" altLang="en-US" sz="2200" dirty="0"/>
              <a:t>等</a:t>
            </a:r>
            <a:r>
              <a:rPr lang="en-US" altLang="zh-CN" sz="2200" dirty="0"/>
              <a:t>2</a:t>
            </a:r>
            <a:r>
              <a:rPr lang="zh-CN" altLang="en-US" sz="2200" dirty="0"/>
              <a:t>个函数验证算法正确性</a:t>
            </a:r>
            <a:r>
              <a:rPr lang="zh-CN" altLang="en-US" sz="2200" dirty="0" smtClean="0"/>
              <a:t>。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590752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排序算法总结</a:t>
            </a:r>
            <a:endParaRPr 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 rtlCol="0"/>
              <a:lstStyle/>
              <a:p>
                <a:pPr rtl="0">
                  <a:lnSpc>
                    <a:spcPct val="150000"/>
                  </a:lnSpc>
                </a:pPr>
                <a:r>
                  <a:rPr lang="zh-CN" altLang="en-US" b="0" dirty="0" smtClean="0">
                    <a:latin typeface="Cambria Math" panose="02040503050406030204" pitchFamily="18" charset="0"/>
                  </a:rPr>
                  <a:t>排序效率</a:t>
                </a:r>
                <a:endParaRPr lang="en-US" altLang="zh-CN" b="0" dirty="0" smtClean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0" dirty="0" smtClean="0">
                    <a:latin typeface="Cambria Math" panose="02040503050406030204" pitchFamily="18" charset="0"/>
                  </a:rPr>
                  <a:t>非线性</a:t>
                </a:r>
                <a:r>
                  <a:rPr lang="zh-CN" altLang="en-US" b="0" dirty="0" smtClean="0">
                    <a:latin typeface="Cambria Math" panose="02040503050406030204" pitchFamily="18" charset="0"/>
                  </a:rPr>
                  <a:t>时间排序</a:t>
                </a:r>
                <a:endParaRPr lang="en-US" altLang="zh-CN" b="0" dirty="0" smtClean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排序</m:t>
                    </m:r>
                  </m:oMath>
                </a14:m>
                <a:r>
                  <a:rPr lang="zh-CN" altLang="en-US" dirty="0" smtClean="0"/>
                  <a:t>：插入排序、选择排序、冒泡排序</a:t>
                </a:r>
                <a:endParaRPr lang="en-US" altLang="zh-CN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排序</m:t>
                    </m:r>
                  </m:oMath>
                </a14:m>
                <a:r>
                  <a:rPr lang="zh-CN" altLang="en-US" dirty="0" smtClean="0"/>
                  <a:t>：快速排序、堆排序、归并排序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线性</a:t>
                </a:r>
                <a:r>
                  <a:rPr lang="zh-CN" altLang="en-US" dirty="0" smtClean="0"/>
                  <a:t>时间排序</a:t>
                </a:r>
                <a:endParaRPr lang="en-US" altLang="zh-CN" dirty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 smtClean="0"/>
                  <a:t>计数排序</a:t>
                </a:r>
                <a:endParaRPr lang="en-US" altLang="zh-CN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 smtClean="0"/>
                  <a:t>基数</a:t>
                </a:r>
                <a:r>
                  <a:rPr lang="zh-CN" altLang="en-US" dirty="0"/>
                  <a:t>排序</a:t>
                </a:r>
                <a:endParaRPr lang="en-US" altLang="zh-CN" dirty="0" smtClean="0"/>
              </a:p>
              <a:p>
                <a:pPr rtl="0">
                  <a:lnSpc>
                    <a:spcPct val="150000"/>
                  </a:lnSpc>
                </a:pPr>
                <a:endParaRPr 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920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排序算法总结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稳定性</a:t>
            </a:r>
            <a:endParaRPr lang="en-US" altLang="zh-CN" dirty="0" smtClean="0"/>
          </a:p>
          <a:p>
            <a:pPr lvl="1"/>
            <a:r>
              <a:rPr lang="zh-CN" altLang="en-US" dirty="0"/>
              <a:t>稳定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冒泡排序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插入排序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归并排序</a:t>
            </a:r>
            <a:endParaRPr lang="en-US" altLang="zh-CN" dirty="0" smtClean="0"/>
          </a:p>
          <a:p>
            <a:pPr lvl="2"/>
            <a:r>
              <a:rPr lang="zh-CN" altLang="en-US" dirty="0"/>
              <a:t>计数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2"/>
            <a:r>
              <a:rPr lang="zh-CN" altLang="en-US" dirty="0"/>
              <a:t>基数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不稳定算法</a:t>
            </a:r>
            <a:endParaRPr lang="en-US" altLang="zh-CN" dirty="0" smtClean="0"/>
          </a:p>
          <a:p>
            <a:pPr lvl="2"/>
            <a:r>
              <a:rPr lang="zh-CN" altLang="en-US" dirty="0"/>
              <a:t>选择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快速排序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334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zh-CN" dirty="0" smtClean="0"/>
              <a:t>Thanks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02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简单排序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插入排序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选择排序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9646" t="54281" r="26544" b="17707"/>
          <a:stretch/>
        </p:blipFill>
        <p:spPr>
          <a:xfrm>
            <a:off x="1257018" y="3474720"/>
            <a:ext cx="9840910" cy="28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2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简单排序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插入排序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选择排序</a:t>
            </a:r>
          </a:p>
        </p:txBody>
      </p:sp>
      <p:pic>
        <p:nvPicPr>
          <p:cNvPr id="1026" name="Picture 2" descr="https://images2017.cnblogs.com/blog/849589/201710/849589-20171015224719590-143321982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80221"/>
            <a:ext cx="10089213" cy="30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934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插入排序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选择排序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383146" y="3341081"/>
            <a:ext cx="10515600" cy="3321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smtClean="0"/>
              <a:t>SELECTION-SORT(A)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for j = 1 to A.length-1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Key = A[j]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index = j+1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Choose the min number in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[j+1, </a:t>
            </a:r>
            <a:r>
              <a:rPr lang="en-US" altLang="zh-CN" dirty="0" err="1" smtClean="0"/>
              <a:t>A.length</a:t>
            </a:r>
            <a:r>
              <a:rPr lang="en-US" altLang="zh-CN" dirty="0" smtClean="0"/>
              <a:t>]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Swap(A[j], A[index])</a:t>
            </a:r>
          </a:p>
          <a:p>
            <a:pPr lvl="2">
              <a:lnSpc>
                <a:spcPct val="150000"/>
              </a:lnSpc>
            </a:pP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7531452" y="3631166"/>
            <a:ext cx="4068417" cy="1634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for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 = j-1 to A.length-1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if A[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] &lt; A[index]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index = j;</a:t>
            </a:r>
            <a:endParaRPr lang="zh-CN" altLang="en-US" sz="2000" dirty="0"/>
          </a:p>
        </p:txBody>
      </p:sp>
      <p:sp>
        <p:nvSpPr>
          <p:cNvPr id="7" name="圆角矩形 6"/>
          <p:cNvSpPr/>
          <p:nvPr/>
        </p:nvSpPr>
        <p:spPr>
          <a:xfrm>
            <a:off x="2243834" y="5448246"/>
            <a:ext cx="5287618" cy="6460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833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插入排序</a:t>
            </a:r>
            <a:endParaRPr lang="en-US" altLang="zh-CN" dirty="0" smtClean="0"/>
          </a:p>
          <a:p>
            <a:pPr lvl="1"/>
            <a:r>
              <a:rPr lang="zh-CN" altLang="en-US" dirty="0"/>
              <a:t>选择排序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冒泡</a:t>
            </a:r>
            <a:r>
              <a:rPr lang="zh-CN" altLang="en-US" b="1" dirty="0" smtClean="0">
                <a:solidFill>
                  <a:srgbClr val="FF0000"/>
                </a:solidFill>
              </a:rPr>
              <a:t>排序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s://images2017.cnblogs.com/blog/849589/201710/849589-20171015223238449-21461691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501" y="3842326"/>
            <a:ext cx="8616285" cy="26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012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科学项目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792992_TF02922647_TF02922647" id="{2322DB2D-299D-4E6C-B3B9-FB12C66AF731}" vid="{D7C831E9-CF9C-4ACE-88D7-981B8FCAE1C1}"/>
    </a:ext>
  </a:extLst>
</a:theme>
</file>

<file path=ppt/theme/theme2.xml><?xml version="1.0" encoding="utf-8"?>
<a:theme xmlns:a="http://schemas.openxmlformats.org/drawingml/2006/main" name="办公室主题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办公室主题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1817</TotalTime>
  <Words>2578</Words>
  <Application>Microsoft Office PowerPoint</Application>
  <PresentationFormat>宽屏</PresentationFormat>
  <Paragraphs>357</Paragraphs>
  <Slides>57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2" baseType="lpstr">
      <vt:lpstr>Microsoft YaHei UI</vt:lpstr>
      <vt:lpstr>幼圆</vt:lpstr>
      <vt:lpstr>Arial</vt:lpstr>
      <vt:lpstr>Cambria Math</vt:lpstr>
      <vt:lpstr>科学项目 16x9</vt:lpstr>
      <vt:lpstr>排序算法</vt:lpstr>
      <vt:lpstr>排序算法问题描述与分类</vt:lpstr>
      <vt:lpstr>排序算法问题描述与分类</vt:lpstr>
      <vt:lpstr>简单排序</vt:lpstr>
      <vt:lpstr>简单排序</vt:lpstr>
      <vt:lpstr>简单排序</vt:lpstr>
      <vt:lpstr>简单排序</vt:lpstr>
      <vt:lpstr>简单排序</vt:lpstr>
      <vt:lpstr>简单排序</vt:lpstr>
      <vt:lpstr>简单排序</vt:lpstr>
      <vt:lpstr>编程练习1</vt:lpstr>
      <vt:lpstr>编程练习1</vt:lpstr>
      <vt:lpstr>简单排序</vt:lpstr>
      <vt:lpstr>高级排序</vt:lpstr>
      <vt:lpstr>高级排序</vt:lpstr>
      <vt:lpstr>高级排序</vt:lpstr>
      <vt:lpstr>高级排序</vt:lpstr>
      <vt:lpstr>高级排序</vt:lpstr>
      <vt:lpstr>高级排序</vt:lpstr>
      <vt:lpstr>高级排序</vt:lpstr>
      <vt:lpstr>高级排序</vt:lpstr>
      <vt:lpstr>高级排序</vt:lpstr>
      <vt:lpstr>高级排序</vt:lpstr>
      <vt:lpstr>归并排序</vt:lpstr>
      <vt:lpstr>归并排序</vt:lpstr>
      <vt:lpstr>归并排序</vt:lpstr>
      <vt:lpstr>归并排序</vt:lpstr>
      <vt:lpstr>归并排序</vt:lpstr>
      <vt:lpstr>快速排序</vt:lpstr>
      <vt:lpstr>快速排序</vt:lpstr>
      <vt:lpstr>快速排序</vt:lpstr>
      <vt:lpstr>快速排序</vt:lpstr>
      <vt:lpstr>快速排序</vt:lpstr>
      <vt:lpstr>快速排序</vt:lpstr>
      <vt:lpstr>快速排序</vt:lpstr>
      <vt:lpstr>快速排序</vt:lpstr>
      <vt:lpstr>快速排序</vt:lpstr>
      <vt:lpstr>快速排序</vt:lpstr>
      <vt:lpstr>快速排序</vt:lpstr>
      <vt:lpstr>快速排序</vt:lpstr>
      <vt:lpstr>编程练习2</vt:lpstr>
      <vt:lpstr>编程练习2</vt:lpstr>
      <vt:lpstr>排序小结</vt:lpstr>
      <vt:lpstr>排序小结</vt:lpstr>
      <vt:lpstr>奇怪的排序思想</vt:lpstr>
      <vt:lpstr>奇怪的排序思想</vt:lpstr>
      <vt:lpstr>计数排序</vt:lpstr>
      <vt:lpstr>计数排序</vt:lpstr>
      <vt:lpstr>奇怪的排序思想（续）</vt:lpstr>
      <vt:lpstr>基数排序</vt:lpstr>
      <vt:lpstr>基数排序</vt:lpstr>
      <vt:lpstr>基数排序</vt:lpstr>
      <vt:lpstr>编程练习3（选做）</vt:lpstr>
      <vt:lpstr>编程练习3（选做）</vt:lpstr>
      <vt:lpstr>排序算法总结</vt:lpstr>
      <vt:lpstr>排序算法总结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排序算法</dc:title>
  <dc:creator>曹建勋</dc:creator>
  <cp:lastModifiedBy>曹 建勋</cp:lastModifiedBy>
  <cp:revision>75</cp:revision>
  <dcterms:created xsi:type="dcterms:W3CDTF">2018-12-30T14:28:11Z</dcterms:created>
  <dcterms:modified xsi:type="dcterms:W3CDTF">2019-01-07T16:23:21Z</dcterms:modified>
</cp:coreProperties>
</file>